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gif" ContentType="image/gi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5" r:id="rId3"/>
    <p:sldId id="258" r:id="rId4"/>
    <p:sldId id="259" r:id="rId5"/>
    <p:sldId id="257" r:id="rId6"/>
    <p:sldId id="261" r:id="rId7"/>
    <p:sldId id="262" r:id="rId8"/>
    <p:sldId id="263" r:id="rId9"/>
    <p:sldId id="264"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053" autoAdjust="0"/>
    <p:restoredTop sz="94660"/>
  </p:normalViewPr>
  <p:slideViewPr>
    <p:cSldViewPr snapToGrid="0">
      <p:cViewPr varScale="1">
        <p:scale>
          <a:sx n="74" d="100"/>
          <a:sy n="74" d="100"/>
        </p:scale>
        <p:origin x="534"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gi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4A6242C-2F8B-4C2C-933A-F7708AA8ADFA}" type="datetimeFigureOut">
              <a:rPr lang="en-US" smtClean="0"/>
              <a:t>3/17/2015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24676681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4A6242C-2F8B-4C2C-933A-F7708AA8ADFA}" type="datetimeFigureOut">
              <a:rPr lang="en-US" smtClean="0"/>
              <a:t>3/17/2015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38516107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4A6242C-2F8B-4C2C-933A-F7708AA8ADFA}" type="datetimeFigureOut">
              <a:rPr lang="en-US" smtClean="0"/>
              <a:t>3/17/2015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257578146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4A6242C-2F8B-4C2C-933A-F7708AA8ADFA}" type="datetimeFigureOut">
              <a:rPr lang="en-US" smtClean="0"/>
              <a:t>3/17/2015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13452736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4A6242C-2F8B-4C2C-933A-F7708AA8ADFA}" type="datetimeFigureOut">
              <a:rPr lang="en-US" smtClean="0"/>
              <a:t>3/17/2015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30542596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4A6242C-2F8B-4C2C-933A-F7708AA8ADFA}" type="datetimeFigureOut">
              <a:rPr lang="en-US" smtClean="0"/>
              <a:t>3/17/2015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23355162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4A6242C-2F8B-4C2C-933A-F7708AA8ADFA}" type="datetimeFigureOut">
              <a:rPr lang="en-US" smtClean="0"/>
              <a:t>3/17/2015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88582281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4A6242C-2F8B-4C2C-933A-F7708AA8ADFA}" type="datetimeFigureOut">
              <a:rPr lang="en-US" smtClean="0"/>
              <a:t>3/17/2015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30283584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4A6242C-2F8B-4C2C-933A-F7708AA8ADFA}" type="datetimeFigureOut">
              <a:rPr lang="en-US" smtClean="0"/>
              <a:t>3/17/2015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171267612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4A6242C-2F8B-4C2C-933A-F7708AA8ADFA}" type="datetimeFigureOut">
              <a:rPr lang="en-US" smtClean="0"/>
              <a:t>3/17/2015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375082622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4A6242C-2F8B-4C2C-933A-F7708AA8ADFA}" type="datetimeFigureOut">
              <a:rPr lang="en-US" smtClean="0"/>
              <a:t>3/17/2015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ECCC9E-D131-4FB0-994B-64CF8D83C11E}" type="slidenum">
              <a:rPr lang="en-US" smtClean="0"/>
              <a:t>‹#›</a:t>
            </a:fld>
            <a:endParaRPr lang="en-US"/>
          </a:p>
        </p:txBody>
      </p:sp>
    </p:spTree>
    <p:extLst>
      <p:ext uri="{BB962C8B-B14F-4D97-AF65-F5344CB8AC3E}">
        <p14:creationId xmlns:p14="http://schemas.microsoft.com/office/powerpoint/2010/main" val="26723883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4A6242C-2F8B-4C2C-933A-F7708AA8ADFA}" type="datetimeFigureOut">
              <a:rPr lang="en-US" smtClean="0"/>
              <a:t>3/17/2015</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BECCC9E-D131-4FB0-994B-64CF8D83C11E}" type="slidenum">
              <a:rPr lang="en-US" smtClean="0"/>
              <a:t>‹#›</a:t>
            </a:fld>
            <a:endParaRPr lang="en-US"/>
          </a:p>
        </p:txBody>
      </p:sp>
    </p:spTree>
    <p:extLst>
      <p:ext uri="{BB962C8B-B14F-4D97-AF65-F5344CB8AC3E}">
        <p14:creationId xmlns:p14="http://schemas.microsoft.com/office/powerpoint/2010/main" val="27725203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gif"/><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latin typeface="Californian FB" panose="0207040306080B030204" pitchFamily="18" charset="0"/>
              </a:rPr>
              <a:t>The End of the Middle Ages</a:t>
            </a:r>
            <a:endParaRPr lang="en-US" dirty="0">
              <a:latin typeface="Californian FB" panose="0207040306080B030204" pitchFamily="18" charset="0"/>
            </a:endParaRPr>
          </a:p>
        </p:txBody>
      </p:sp>
      <p:sp>
        <p:nvSpPr>
          <p:cNvPr id="3" name="Subtitle 2"/>
          <p:cNvSpPr>
            <a:spLocks noGrp="1"/>
          </p:cNvSpPr>
          <p:nvPr>
            <p:ph type="subTitle" idx="1"/>
          </p:nvPr>
        </p:nvSpPr>
        <p:spPr/>
        <p:txBody>
          <a:bodyPr/>
          <a:lstStyle/>
          <a:p>
            <a:r>
              <a:rPr lang="en-US" dirty="0" smtClean="0"/>
              <a:t>World History (ABZ)</a:t>
            </a:r>
          </a:p>
          <a:p>
            <a:r>
              <a:rPr lang="en-US" dirty="0" smtClean="0"/>
              <a:t>March 19, 2015</a:t>
            </a:r>
            <a:endParaRPr lang="en-US" dirty="0"/>
          </a:p>
        </p:txBody>
      </p:sp>
    </p:spTree>
    <p:extLst>
      <p:ext uri="{BB962C8B-B14F-4D97-AF65-F5344CB8AC3E}">
        <p14:creationId xmlns:p14="http://schemas.microsoft.com/office/powerpoint/2010/main" val="344587442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i="1" dirty="0" smtClean="0"/>
              <a:t>Directions:</a:t>
            </a:r>
            <a:endParaRPr lang="en-US" i="1" dirty="0"/>
          </a:p>
        </p:txBody>
      </p:sp>
      <p:sp>
        <p:nvSpPr>
          <p:cNvPr id="3" name="Content Placeholder 2"/>
          <p:cNvSpPr>
            <a:spLocks noGrp="1"/>
          </p:cNvSpPr>
          <p:nvPr>
            <p:ph idx="1"/>
          </p:nvPr>
        </p:nvSpPr>
        <p:spPr/>
        <p:txBody>
          <a:bodyPr/>
          <a:lstStyle/>
          <a:p>
            <a:r>
              <a:rPr lang="en-US" i="1" dirty="0" smtClean="0"/>
              <a:t>Read through the slides, and in the lines next to each box, write the main idea(s) of the slide.  </a:t>
            </a:r>
          </a:p>
          <a:p>
            <a:endParaRPr lang="en-US" i="1" dirty="0"/>
          </a:p>
          <a:p>
            <a:r>
              <a:rPr lang="en-US" i="1" dirty="0" smtClean="0"/>
              <a:t>Yes, this is for a grade.  Don’t be a turkey.</a:t>
            </a:r>
          </a:p>
          <a:p>
            <a:endParaRPr lang="en-US" i="1" dirty="0"/>
          </a:p>
          <a:p>
            <a:pPr marL="0" indent="0">
              <a:buNone/>
            </a:pPr>
            <a:r>
              <a:rPr lang="en-US" i="1" dirty="0" smtClean="0"/>
              <a:t>…. And let’s begin!!.... </a:t>
            </a:r>
            <a:endParaRPr lang="en-US" i="1" dirty="0"/>
          </a:p>
        </p:txBody>
      </p:sp>
    </p:spTree>
    <p:extLst>
      <p:ext uri="{BB962C8B-B14F-4D97-AF65-F5344CB8AC3E}">
        <p14:creationId xmlns:p14="http://schemas.microsoft.com/office/powerpoint/2010/main" val="135870744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Middle Ages</a:t>
            </a:r>
            <a:endParaRPr lang="en-US" dirty="0"/>
          </a:p>
        </p:txBody>
      </p:sp>
      <p:sp>
        <p:nvSpPr>
          <p:cNvPr id="3" name="Content Placeholder 2"/>
          <p:cNvSpPr>
            <a:spLocks noGrp="1"/>
          </p:cNvSpPr>
          <p:nvPr>
            <p:ph idx="1"/>
          </p:nvPr>
        </p:nvSpPr>
        <p:spPr/>
        <p:txBody>
          <a:bodyPr>
            <a:normAutofit/>
          </a:bodyPr>
          <a:lstStyle/>
          <a:p>
            <a:r>
              <a:rPr lang="en-US" sz="3600" dirty="0" smtClean="0"/>
              <a:t>Most historians say it happened between 500-1300s </a:t>
            </a:r>
          </a:p>
          <a:p>
            <a:r>
              <a:rPr lang="en-US" sz="3600" dirty="0" smtClean="0"/>
              <a:t>Sometimes it’s referred to as the “Dark Ages”, but that’s actually a misnomer.</a:t>
            </a:r>
          </a:p>
          <a:p>
            <a:pPr lvl="1"/>
            <a:r>
              <a:rPr lang="en-US" sz="3200" dirty="0" smtClean="0"/>
              <a:t>The Middle Ages may have been a time of less advancement in Europe, but in other parts of the globe, it was a golden age!</a:t>
            </a:r>
            <a:endParaRPr lang="en-US" sz="3200" dirty="0"/>
          </a:p>
        </p:txBody>
      </p:sp>
    </p:spTree>
    <p:extLst>
      <p:ext uri="{BB962C8B-B14F-4D97-AF65-F5344CB8AC3E}">
        <p14:creationId xmlns:p14="http://schemas.microsoft.com/office/powerpoint/2010/main" val="158734245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Middle Ages in Europe</a:t>
            </a:r>
            <a:endParaRPr lang="en-US" dirty="0"/>
          </a:p>
        </p:txBody>
      </p:sp>
      <p:sp>
        <p:nvSpPr>
          <p:cNvPr id="3" name="Content Placeholder 2"/>
          <p:cNvSpPr>
            <a:spLocks noGrp="1"/>
          </p:cNvSpPr>
          <p:nvPr>
            <p:ph idx="1"/>
          </p:nvPr>
        </p:nvSpPr>
        <p:spPr/>
        <p:txBody>
          <a:bodyPr>
            <a:normAutofit/>
          </a:bodyPr>
          <a:lstStyle/>
          <a:p>
            <a:r>
              <a:rPr lang="en-US" sz="3000" dirty="0" smtClean="0"/>
              <a:t>After the fall of the Western Roman Empire (476 CE is a definite date often given), Europe was dominated by many different barbarian and Germanic tribes.  These included tribes like the Goths, Vandals, Visigoths, Angles, Saxons, etc. </a:t>
            </a:r>
          </a:p>
          <a:p>
            <a:r>
              <a:rPr lang="en-US" sz="3000" dirty="0" smtClean="0"/>
              <a:t>In comparison to the Roman Empire, historians notes that these tribes were not making the same kind of cultural advances, but they were still creating a sense of order.  For example, the </a:t>
            </a:r>
            <a:r>
              <a:rPr lang="en-US" sz="3000" dirty="0" err="1" smtClean="0"/>
              <a:t>Salian</a:t>
            </a:r>
            <a:r>
              <a:rPr lang="en-US" sz="3000" dirty="0" smtClean="0"/>
              <a:t> Laws (remember those?!) and the Laws of the Barbarians brought order to their tribes.</a:t>
            </a:r>
            <a:endParaRPr lang="en-US" sz="3000" dirty="0"/>
          </a:p>
        </p:txBody>
      </p:sp>
    </p:spTree>
    <p:extLst>
      <p:ext uri="{BB962C8B-B14F-4D97-AF65-F5344CB8AC3E}">
        <p14:creationId xmlns:p14="http://schemas.microsoft.com/office/powerpoint/2010/main" val="315957791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3639" y="296215"/>
            <a:ext cx="10890161" cy="1394474"/>
          </a:xfrm>
        </p:spPr>
        <p:txBody>
          <a:bodyPr/>
          <a:lstStyle/>
          <a:p>
            <a:r>
              <a:rPr lang="en-US" dirty="0" smtClean="0"/>
              <a:t>The Middle Ages in Europe</a:t>
            </a:r>
            <a:endParaRPr lang="en-US" dirty="0"/>
          </a:p>
        </p:txBody>
      </p:sp>
      <p:sp>
        <p:nvSpPr>
          <p:cNvPr id="3" name="Content Placeholder 2"/>
          <p:cNvSpPr>
            <a:spLocks noGrp="1"/>
          </p:cNvSpPr>
          <p:nvPr>
            <p:ph idx="1"/>
          </p:nvPr>
        </p:nvSpPr>
        <p:spPr>
          <a:xfrm>
            <a:off x="463639" y="1690688"/>
            <a:ext cx="5434885" cy="4465413"/>
          </a:xfrm>
        </p:spPr>
        <p:txBody>
          <a:bodyPr>
            <a:normAutofit/>
          </a:bodyPr>
          <a:lstStyle/>
          <a:p>
            <a:r>
              <a:rPr lang="en-US" sz="3200" dirty="0" smtClean="0"/>
              <a:t>Eventually, by the 9</a:t>
            </a:r>
            <a:r>
              <a:rPr lang="en-US" sz="3200" baseline="30000" dirty="0" smtClean="0"/>
              <a:t>th</a:t>
            </a:r>
            <a:r>
              <a:rPr lang="en-US" sz="3200" dirty="0" smtClean="0"/>
              <a:t> century, feudalism developed throughout Western Europe.  Although it created a social hierarchy, it also served as a system of protection for the majority of the population.  </a:t>
            </a:r>
            <a:endParaRPr lang="en-US" sz="3200" dirty="0"/>
          </a:p>
        </p:txBody>
      </p:sp>
      <p:pic>
        <p:nvPicPr>
          <p:cNvPr id="4" name="Picture 2" descr="http://edtech2.boisestate.edu/lockwoodm/feudalism/images/EuropeanF.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005725" y="1867437"/>
            <a:ext cx="5973058" cy="403978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4472358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Middle Ages in Europe</a:t>
            </a:r>
            <a:endParaRPr lang="en-US" dirty="0"/>
          </a:p>
        </p:txBody>
      </p:sp>
      <p:sp>
        <p:nvSpPr>
          <p:cNvPr id="3" name="Content Placeholder 2"/>
          <p:cNvSpPr>
            <a:spLocks noGrp="1"/>
          </p:cNvSpPr>
          <p:nvPr>
            <p:ph idx="1"/>
          </p:nvPr>
        </p:nvSpPr>
        <p:spPr>
          <a:xfrm>
            <a:off x="838200" y="1944709"/>
            <a:ext cx="10515600" cy="4232253"/>
          </a:xfrm>
        </p:spPr>
        <p:txBody>
          <a:bodyPr/>
          <a:lstStyle/>
          <a:p>
            <a:r>
              <a:rPr lang="en-US" sz="3200" dirty="0" smtClean="0"/>
              <a:t>Throughout this time, the Christian Church really increased in power—Europeans looked to it for guidance, especially since there were not yet strong central governments in Western Europe. As with the case with Charlemagne, when the pope blessed a ruler, that ruler’s power and popularity increased.</a:t>
            </a:r>
          </a:p>
          <a:p>
            <a:endParaRPr lang="en-US" dirty="0"/>
          </a:p>
        </p:txBody>
      </p:sp>
    </p:spTree>
    <p:extLst>
      <p:ext uri="{BB962C8B-B14F-4D97-AF65-F5344CB8AC3E}">
        <p14:creationId xmlns:p14="http://schemas.microsoft.com/office/powerpoint/2010/main" val="284760906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50005" y="429519"/>
            <a:ext cx="10258022" cy="1325563"/>
          </a:xfrm>
        </p:spPr>
        <p:txBody>
          <a:bodyPr/>
          <a:lstStyle/>
          <a:p>
            <a:r>
              <a:rPr lang="en-US" dirty="0" smtClean="0"/>
              <a:t>The Later Middle Ages</a:t>
            </a:r>
            <a:endParaRPr lang="en-US" dirty="0"/>
          </a:p>
        </p:txBody>
      </p:sp>
      <p:sp>
        <p:nvSpPr>
          <p:cNvPr id="3" name="Content Placeholder 2"/>
          <p:cNvSpPr>
            <a:spLocks noGrp="1"/>
          </p:cNvSpPr>
          <p:nvPr>
            <p:ph idx="1"/>
          </p:nvPr>
        </p:nvSpPr>
        <p:spPr>
          <a:xfrm>
            <a:off x="850005" y="2034862"/>
            <a:ext cx="10818253" cy="4468969"/>
          </a:xfrm>
        </p:spPr>
        <p:txBody>
          <a:bodyPr>
            <a:noAutofit/>
          </a:bodyPr>
          <a:lstStyle/>
          <a:p>
            <a:r>
              <a:rPr lang="en-US" sz="3000" dirty="0" smtClean="0"/>
              <a:t>As you know, the Crusades were from 1096-1291.  By the end of the Crusades, Europe was very different from when the wars had started.  Feudalism had really declined, as had the power of the Catholic Church.  </a:t>
            </a:r>
          </a:p>
        </p:txBody>
      </p:sp>
    </p:spTree>
    <p:extLst>
      <p:ext uri="{BB962C8B-B14F-4D97-AF65-F5344CB8AC3E}">
        <p14:creationId xmlns:p14="http://schemas.microsoft.com/office/powerpoint/2010/main" val="65980812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Decline of Feudalism &amp; the Church’s Power</a:t>
            </a:r>
            <a:endParaRPr lang="en-US" dirty="0"/>
          </a:p>
        </p:txBody>
      </p:sp>
      <p:sp>
        <p:nvSpPr>
          <p:cNvPr id="3" name="Content Placeholder 2"/>
          <p:cNvSpPr>
            <a:spLocks noGrp="1"/>
          </p:cNvSpPr>
          <p:nvPr>
            <p:ph idx="1"/>
          </p:nvPr>
        </p:nvSpPr>
        <p:spPr>
          <a:xfrm>
            <a:off x="838199" y="1825624"/>
            <a:ext cx="10675513" cy="4549417"/>
          </a:xfrm>
        </p:spPr>
        <p:txBody>
          <a:bodyPr/>
          <a:lstStyle/>
          <a:p>
            <a:r>
              <a:rPr lang="en-US" sz="3200" dirty="0" smtClean="0"/>
              <a:t>There were many reasons for the decline of feudalism and the power of the Catholic Church (the Church was still powerful though, don’t get me wrong!).  Some of those reasons were: kings and political rulers’ power started to increase as people’s faith in the Church’s leaders was shaken from the losses of the Crusades.  Another reason was the influx in ideas and goods from trade with the Islamic Empire and other parts of the world outside of Europe.  A third reason was the Black Death.  </a:t>
            </a:r>
          </a:p>
          <a:p>
            <a:endParaRPr lang="en-US" dirty="0"/>
          </a:p>
        </p:txBody>
      </p:sp>
    </p:spTree>
    <p:extLst>
      <p:ext uri="{BB962C8B-B14F-4D97-AF65-F5344CB8AC3E}">
        <p14:creationId xmlns:p14="http://schemas.microsoft.com/office/powerpoint/2010/main" val="264449742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Black Death </a:t>
            </a:r>
            <a:endParaRPr lang="en-US" dirty="0"/>
          </a:p>
        </p:txBody>
      </p:sp>
      <p:sp>
        <p:nvSpPr>
          <p:cNvPr id="3" name="Content Placeholder 2"/>
          <p:cNvSpPr>
            <a:spLocks noGrp="1"/>
          </p:cNvSpPr>
          <p:nvPr>
            <p:ph idx="1"/>
          </p:nvPr>
        </p:nvSpPr>
        <p:spPr/>
        <p:txBody>
          <a:bodyPr>
            <a:normAutofit/>
          </a:bodyPr>
          <a:lstStyle/>
          <a:p>
            <a:r>
              <a:rPr lang="en-US" sz="3200" dirty="0" smtClean="0"/>
              <a:t>From the years 1348-1354 (approximately), the bubonic plague swept throughout Europe.  </a:t>
            </a:r>
          </a:p>
          <a:p>
            <a:r>
              <a:rPr lang="en-US" sz="3200" dirty="0" smtClean="0"/>
              <a:t>1/3 of Europe’s population died.  Yes, one-third!!</a:t>
            </a:r>
          </a:p>
          <a:p>
            <a:r>
              <a:rPr lang="en-US" sz="3200" dirty="0" smtClean="0"/>
              <a:t>To find out more about how and why this happened, as well as if it could happen again, students from Ms. Lewis’ Diseases class (it’s a cool elective you should take) will visit our class and tell us more!  Be excited. </a:t>
            </a:r>
            <a:endParaRPr lang="en-US" sz="3200" dirty="0"/>
          </a:p>
        </p:txBody>
      </p:sp>
    </p:spTree>
    <p:extLst>
      <p:ext uri="{BB962C8B-B14F-4D97-AF65-F5344CB8AC3E}">
        <p14:creationId xmlns:p14="http://schemas.microsoft.com/office/powerpoint/2010/main" val="333887523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TotalTime>
  <Words>536</Words>
  <Application>Microsoft Office PowerPoint</Application>
  <PresentationFormat>Widescreen</PresentationFormat>
  <Paragraphs>28</Paragraphs>
  <Slides>9</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9</vt:i4>
      </vt:variant>
    </vt:vector>
  </HeadingPairs>
  <TitlesOfParts>
    <vt:vector size="14" baseType="lpstr">
      <vt:lpstr>Arial</vt:lpstr>
      <vt:lpstr>Calibri</vt:lpstr>
      <vt:lpstr>Calibri Light</vt:lpstr>
      <vt:lpstr>Californian FB</vt:lpstr>
      <vt:lpstr>Office Theme</vt:lpstr>
      <vt:lpstr>The End of the Middle Ages</vt:lpstr>
      <vt:lpstr>Directions:</vt:lpstr>
      <vt:lpstr>The Middle Ages</vt:lpstr>
      <vt:lpstr>The Middle Ages in Europe</vt:lpstr>
      <vt:lpstr>The Middle Ages in Europe</vt:lpstr>
      <vt:lpstr>The Middle Ages in Europe</vt:lpstr>
      <vt:lpstr>The Later Middle Ages</vt:lpstr>
      <vt:lpstr>The Decline of Feudalism &amp; the Church’s Power</vt:lpstr>
      <vt:lpstr>The Black Death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End of the Middle Ages</dc:title>
  <dc:creator>Elaina</dc:creator>
  <cp:lastModifiedBy>Elaina</cp:lastModifiedBy>
  <cp:revision>4</cp:revision>
  <dcterms:created xsi:type="dcterms:W3CDTF">2015-03-17T22:11:42Z</dcterms:created>
  <dcterms:modified xsi:type="dcterms:W3CDTF">2015-03-17T22:24:43Z</dcterms:modified>
</cp:coreProperties>
</file>

<file path=docProps/thumbnail.jpeg>
</file>